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472" r:id="rId3"/>
    <p:sldId id="473" r:id="rId4"/>
    <p:sldId id="474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532" r:id="rId22"/>
    <p:sldId id="487" r:id="rId23"/>
    <p:sldId id="488" r:id="rId24"/>
    <p:sldId id="489" r:id="rId25"/>
    <p:sldId id="490" r:id="rId26"/>
    <p:sldId id="491" r:id="rId27"/>
    <p:sldId id="492" r:id="rId28"/>
    <p:sldId id="493" r:id="rId29"/>
    <p:sldId id="494" r:id="rId30"/>
    <p:sldId id="495" r:id="rId31"/>
    <p:sldId id="496" r:id="rId32"/>
    <p:sldId id="497" r:id="rId33"/>
    <p:sldId id="498" r:id="rId34"/>
    <p:sldId id="500" r:id="rId35"/>
    <p:sldId id="501" r:id="rId36"/>
    <p:sldId id="502" r:id="rId37"/>
    <p:sldId id="503" r:id="rId38"/>
    <p:sldId id="504" r:id="rId39"/>
    <p:sldId id="505" r:id="rId40"/>
    <p:sldId id="506" r:id="rId41"/>
    <p:sldId id="516" r:id="rId42"/>
    <p:sldId id="517" r:id="rId43"/>
    <p:sldId id="518" r:id="rId44"/>
    <p:sldId id="519" r:id="rId45"/>
    <p:sldId id="520" r:id="rId46"/>
    <p:sldId id="521" r:id="rId47"/>
    <p:sldId id="522" r:id="rId48"/>
    <p:sldId id="523" r:id="rId49"/>
    <p:sldId id="524" r:id="rId50"/>
    <p:sldId id="525" r:id="rId51"/>
    <p:sldId id="526" r:id="rId52"/>
    <p:sldId id="527" r:id="rId53"/>
    <p:sldId id="528" r:id="rId54"/>
    <p:sldId id="529" r:id="rId55"/>
    <p:sldId id="530" r:id="rId56"/>
    <p:sldId id="531" r:id="rId57"/>
    <p:sldId id="478" r:id="rId58"/>
    <p:sldId id="475" r:id="rId59"/>
    <p:sldId id="476" r:id="rId60"/>
    <p:sldId id="477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72"/>
            <p14:sldId id="473"/>
            <p14:sldId id="474"/>
          </p14:sldIdLst>
        </p14:section>
        <p14:section name="Seven Testing Principles" id="{D4478E54-BD04-4FF8-9D80-996A580AF2AE}">
          <p14:sldIdLst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Unit Testing" id="{8A4DC2F9-4474-4C37-8C77-FB17B26A4DEB}">
          <p14:sldIdLst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532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00"/>
            <p14:sldId id="501"/>
            <p14:sldId id="502"/>
            <p14:sldId id="503"/>
            <p14:sldId id="504"/>
            <p14:sldId id="505"/>
            <p14:sldId id="506"/>
          </p14:sldIdLst>
        </p14:section>
        <p14:section name="Moking" id="{497CBF0E-0F8B-458A-8366-CE75FC335E8B}">
          <p14:sldIdLst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Conclusion" id="{10E03AB1-9AA8-4E86-9A64-D741901E50A2}">
          <p14:sldIdLst>
            <p14:sldId id="478"/>
            <p14:sldId id="475"/>
            <p14:sldId id="476"/>
            <p14:sldId id="4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005828"/>
    <a:srgbClr val="00B050"/>
    <a:srgbClr val="003760"/>
    <a:srgbClr val="0070C0"/>
    <a:srgbClr val="C6C0AA"/>
    <a:srgbClr val="FFF0D9"/>
    <a:srgbClr val="FFA72A"/>
    <a:srgbClr val="F0F5FA"/>
    <a:srgbClr val="1A8AF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5" autoAdjust="0"/>
    <p:restoredTop sz="94384" autoAdjust="0"/>
  </p:normalViewPr>
  <p:slideViewPr>
    <p:cSldViewPr>
      <p:cViewPr varScale="1">
        <p:scale>
          <a:sx n="88" d="100"/>
          <a:sy n="88" d="100"/>
        </p:scale>
        <p:origin x="230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soft5379" userId="47586c4a-a113-4729-a429-e4ae4b3a1941" providerId="ADAL" clId="{8DF057D4-522D-4C21-8A8A-68CEE3DA01BD}"/>
    <pc:docChg chg="addSld modSld sldOrd">
      <pc:chgData name="msoft5379" userId="47586c4a-a113-4729-a429-e4ae4b3a1941" providerId="ADAL" clId="{8DF057D4-522D-4C21-8A8A-68CEE3DA01BD}" dt="2018-02-12T16:21:10.157" v="6" actId="1076"/>
      <pc:docMkLst>
        <pc:docMk/>
      </pc:docMkLst>
      <pc:sldChg chg="modSp">
        <pc:chgData name="msoft5379" userId="47586c4a-a113-4729-a429-e4ae4b3a1941" providerId="ADAL" clId="{8DF057D4-522D-4C21-8A8A-68CEE3DA01BD}" dt="2018-02-12T16:21:10.157" v="6" actId="1076"/>
        <pc:sldMkLst>
          <pc:docMk/>
          <pc:sldMk cId="4014073037" sldId="472"/>
        </pc:sldMkLst>
        <pc:spChg chg="mod">
          <ac:chgData name="msoft5379" userId="47586c4a-a113-4729-a429-e4ae4b3a1941" providerId="ADAL" clId="{8DF057D4-522D-4C21-8A8A-68CEE3DA01BD}" dt="2018-02-12T16:21:08.189" v="5" actId="1076"/>
          <ac:spMkLst>
            <pc:docMk/>
            <pc:sldMk cId="4014073037" sldId="472"/>
            <ac:spMk id="5" creationId="{00000000-0000-0000-0000-000000000000}"/>
          </ac:spMkLst>
        </pc:spChg>
        <pc:spChg chg="mod">
          <ac:chgData name="msoft5379" userId="47586c4a-a113-4729-a429-e4ae4b3a1941" providerId="ADAL" clId="{8DF057D4-522D-4C21-8A8A-68CEE3DA01BD}" dt="2018-02-12T16:21:10.157" v="6" actId="1076"/>
          <ac:spMkLst>
            <pc:docMk/>
            <pc:sldMk cId="4014073037" sldId="472"/>
            <ac:spMk id="6" creationId="{00000000-0000-0000-0000-000000000000}"/>
          </ac:spMkLst>
        </pc:spChg>
      </pc:sldChg>
      <pc:sldChg chg="modSp add ord modAnim">
        <pc:chgData name="msoft5379" userId="47586c4a-a113-4729-a429-e4ae4b3a1941" providerId="ADAL" clId="{8DF057D4-522D-4C21-8A8A-68CEE3DA01BD}" dt="2018-02-05T15:55:05.875" v="2" actId="20577"/>
        <pc:sldMkLst>
          <pc:docMk/>
          <pc:sldMk cId="3984556131" sldId="478"/>
        </pc:sldMkLst>
        <pc:spChg chg="mod">
          <ac:chgData name="msoft5379" userId="47586c4a-a113-4729-a429-e4ae4b3a1941" providerId="ADAL" clId="{8DF057D4-522D-4C21-8A8A-68CEE3DA01BD}" dt="2018-02-05T15:55:05.875" v="2" actId="20577"/>
          <ac:spMkLst>
            <pc:docMk/>
            <pc:sldMk cId="3984556131" sldId="478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4/18/2018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41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76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03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9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32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55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65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53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60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04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4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52766D-5988-4A85-9A9D-1504D9E40207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33090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Moq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Moq</a:t>
            </a:r>
            <a:r>
              <a:rPr lang="en-US" noProof="1"/>
              <a:t> (pronounced "Mock You") is an open-source mocking framework</a:t>
            </a:r>
          </a:p>
          <a:p>
            <a:pPr lvl="1"/>
            <a:r>
              <a:rPr lang="en-US" noProof="1"/>
              <a:t>Facilitates the mocking process by providing an API for creating fake objects (mocks)</a:t>
            </a:r>
          </a:p>
          <a:p>
            <a:pPr lvl="1"/>
            <a:r>
              <a:rPr lang="en-US" noProof="1"/>
              <a:t>No need to create fake classes for every possible test scenario</a:t>
            </a:r>
          </a:p>
          <a:p>
            <a:pPr lvl="1"/>
            <a:r>
              <a:rPr lang="en-US" noProof="1"/>
              <a:t>Can mock almost any type, not just interfaces</a:t>
            </a:r>
          </a:p>
          <a:p>
            <a:pPr lvl="2"/>
            <a:r>
              <a:rPr lang="en-US" noProof="1"/>
              <a:t>E.g.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en-US" noProof="1"/>
              <a:t>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90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2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28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37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86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1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242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your opinion which operation is most likely to cause your Operation system to fail?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Microsoft Word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IE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Opening 10 different application all at the same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23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CD167B-4817-4434-BCA0-BA5CE9CD0AA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18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7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49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4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6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D250-FD07-4E38-82BE-C93637C379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8E1F8-6924-4050-9FA6-EFB9C98F01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Rectangle 16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16756D-7CBA-4362-9055-79460D0BB95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8886CB-C2B6-4C19-97BD-01157B2320A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1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bg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oop-advanced-high-quality-code" TargetMode="External"/><Relationship Id="rId7" Type="http://schemas.openxmlformats.org/officeDocument/2006/relationships/image" Target="../media/image3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telenor.bg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rikacademy.com/Courses/Courses/Details/219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Relationship Id="rId9" Type="http://schemas.openxmlformats.org/officeDocument/2006/relationships/image" Target="../media/image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959015" y="685800"/>
            <a:ext cx="7618286" cy="1126264"/>
          </a:xfrm>
        </p:spPr>
        <p:txBody>
          <a:bodyPr>
            <a:normAutofit/>
          </a:bodyPr>
          <a:lstStyle/>
          <a:p>
            <a:r>
              <a:rPr lang="en-US" sz="6000" dirty="0"/>
              <a:t>Unit Testing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42370" y="1906631"/>
            <a:ext cx="8443700" cy="1157741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4400" dirty="0"/>
              <a:t>Building Rock-Solid Software</a:t>
            </a:r>
          </a:p>
          <a:p>
            <a:pPr>
              <a:spcAft>
                <a:spcPts val="0"/>
              </a:spcAft>
            </a:pPr>
            <a:endParaRPr lang="en-US" sz="30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5"/>
              </a:rPr>
              <a:t>http://softuni.bg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576164">
            <a:off x="4652827" y="3441732"/>
            <a:ext cx="2169505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OOP Advanced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C#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FAB8D4-0A17-4338-BC40-CE2DB30BBE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6" y="2274499"/>
            <a:ext cx="2212117" cy="5517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CD4E91-1CC9-4103-881C-E5E522ECA63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2762" y="3810398"/>
            <a:ext cx="2253081" cy="24384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085083" y="4056641"/>
            <a:ext cx="4492218" cy="1873556"/>
            <a:chOff x="6917191" y="4278352"/>
            <a:chExt cx="4492218" cy="1873556"/>
          </a:xfrm>
        </p:grpSpPr>
        <p:grpSp>
          <p:nvGrpSpPr>
            <p:cNvPr id="13" name="Group 12"/>
            <p:cNvGrpSpPr/>
            <p:nvPr/>
          </p:nvGrpSpPr>
          <p:grpSpPr>
            <a:xfrm>
              <a:off x="6917191" y="4343400"/>
              <a:ext cx="1873556" cy="1733597"/>
              <a:chOff x="9845969" y="4403679"/>
              <a:chExt cx="1564686" cy="144780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9904412" y="4403679"/>
                <a:ext cx="1447800" cy="14478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5969" y="4411479"/>
                <a:ext cx="1564686" cy="144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9675812" y="4278352"/>
              <a:ext cx="1733597" cy="1873556"/>
              <a:chOff x="9542415" y="4380964"/>
              <a:chExt cx="1733597" cy="1873556"/>
            </a:xfrm>
          </p:grpSpPr>
          <p:grpSp>
            <p:nvGrpSpPr>
              <p:cNvPr id="23" name="Group 22"/>
              <p:cNvGrpSpPr/>
              <p:nvPr/>
            </p:nvGrpSpPr>
            <p:grpSpPr>
              <a:xfrm rot="5400000">
                <a:off x="9472436" y="4450943"/>
                <a:ext cx="1873556" cy="1733597"/>
                <a:chOff x="9845969" y="4403679"/>
                <a:chExt cx="1564686" cy="1447800"/>
              </a:xfrm>
            </p:grpSpPr>
            <p:sp>
              <p:nvSpPr>
                <p:cNvPr id="28" name="Oval 27"/>
                <p:cNvSpPr/>
                <p:nvPr/>
              </p:nvSpPr>
              <p:spPr>
                <a:xfrm>
                  <a:off x="9904412" y="4403679"/>
                  <a:ext cx="1447800" cy="1447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5969" y="4411479"/>
                  <a:ext cx="1564686" cy="1440000"/>
                </a:xfrm>
                <a:prstGeom prst="rect">
                  <a:avLst/>
                </a:prstGeom>
              </p:spPr>
            </p:pic>
          </p:grpSp>
          <p:cxnSp>
            <p:nvCxnSpPr>
              <p:cNvPr id="24" name="Straight Connector 23"/>
              <p:cNvCxnSpPr/>
              <p:nvPr/>
            </p:nvCxnSpPr>
            <p:spPr>
              <a:xfrm flipH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10822395" y="5388452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10824676" y="5106363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 flipV="1">
                <a:off x="10822395" y="5383890"/>
                <a:ext cx="91242" cy="129319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Down 21"/>
            <p:cNvSpPr/>
            <p:nvPr/>
          </p:nvSpPr>
          <p:spPr>
            <a:xfrm rot="16200000">
              <a:off x="8917995" y="4949509"/>
              <a:ext cx="636412" cy="5213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shows presence of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show that defects are present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 prove</a:t>
            </a:r>
            <a:r>
              <a:rPr lang="en-US" dirty="0"/>
              <a:t> that there are no defects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Appropriate testing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reduces</a:t>
            </a:r>
            <a:r>
              <a:rPr lang="en-US" dirty="0"/>
              <a:t> the </a:t>
            </a:r>
            <a:br>
              <a:rPr lang="en-US" dirty="0"/>
            </a:br>
            <a:r>
              <a:rPr lang="en-US" dirty="0"/>
              <a:t>probability for defects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612" y="2667000"/>
            <a:ext cx="3581400" cy="35814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18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Absence-of-errors fallacy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Finding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fixing</a:t>
            </a:r>
            <a:r>
              <a:rPr lang="en-US" dirty="0"/>
              <a:t> defects itself does not help in these cases: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system built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unusable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Does not fulfill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users’ needs and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8942" y="4305177"/>
            <a:ext cx="2143125" cy="2143125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73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What is Unit Testing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Software Used to Test Software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3732213" y="1658398"/>
            <a:ext cx="4724400" cy="2913602"/>
          </a:xfrm>
          <a:prstGeom prst="roundRect">
            <a:avLst>
              <a:gd name="adj" fmla="val 4314"/>
            </a:avLst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5141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structured</a:t>
            </a:r>
          </a:p>
          <a:p>
            <a:pPr>
              <a:lnSpc>
                <a:spcPct val="100000"/>
              </a:lnSpc>
            </a:pPr>
            <a:r>
              <a:rPr lang="en-US" dirty="0"/>
              <a:t>Not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repeatable</a:t>
            </a:r>
          </a:p>
          <a:p>
            <a:pPr>
              <a:lnSpc>
                <a:spcPct val="100000"/>
              </a:lnSpc>
            </a:pPr>
            <a:r>
              <a:rPr lang="en-US" dirty="0"/>
              <a:t>Can’t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cover</a:t>
            </a:r>
            <a:r>
              <a:rPr lang="en-US" dirty="0"/>
              <a:t> all of the code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/>
              <a:t> 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easy</a:t>
            </a:r>
            <a:r>
              <a:rPr lang="en-US" dirty="0"/>
              <a:t> as it should be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Manual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2576" y="3936298"/>
            <a:ext cx="1084049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TestSum()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(this.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1, 2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!= 3)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throw new Exception("1 + 2 != 3");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420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We need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structured approach</a:t>
            </a:r>
            <a:r>
              <a:rPr lang="en-US" dirty="0"/>
              <a:t> that:</a:t>
            </a:r>
          </a:p>
          <a:p>
            <a:pPr lvl="1"/>
            <a:r>
              <a:rPr lang="en-US" sz="3000" dirty="0"/>
              <a:t>Allows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refactoring</a:t>
            </a:r>
          </a:p>
          <a:p>
            <a:pPr lvl="1"/>
            <a:r>
              <a:rPr lang="en-US" sz="3000" dirty="0"/>
              <a:t>Reduces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cost of change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Decreases</a:t>
            </a:r>
            <a:r>
              <a:rPr lang="en-US" sz="3000" dirty="0"/>
              <a:t> the number of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defects</a:t>
            </a:r>
            <a:r>
              <a:rPr lang="en-US" sz="3000" dirty="0"/>
              <a:t> in the code </a:t>
            </a:r>
          </a:p>
          <a:p>
            <a:pPr>
              <a:lnSpc>
                <a:spcPct val="100000"/>
              </a:lnSpc>
            </a:pPr>
            <a:r>
              <a:rPr lang="en-US" sz="3600" dirty="0"/>
              <a:t>Bonus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Improves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design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Away from Manual Testing</a:t>
            </a:r>
          </a:p>
        </p:txBody>
      </p:sp>
    </p:spTree>
    <p:extLst>
      <p:ext uri="{BB962C8B-B14F-4D97-AF65-F5344CB8AC3E}">
        <p14:creationId xmlns:p14="http://schemas.microsoft.com/office/powerpoint/2010/main" val="96616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en-US" dirty="0"/>
              <a:t> tests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Integration</a:t>
            </a:r>
            <a:r>
              <a:rPr lang="en-US" dirty="0"/>
              <a:t> tests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Unit</a:t>
            </a:r>
            <a:r>
              <a:rPr lang="en-US" dirty="0"/>
              <a:t> tests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Testing</a:t>
            </a:r>
          </a:p>
        </p:txBody>
      </p:sp>
      <p:sp>
        <p:nvSpPr>
          <p:cNvPr id="6" name="Oval 5"/>
          <p:cNvSpPr/>
          <p:nvPr/>
        </p:nvSpPr>
        <p:spPr>
          <a:xfrm>
            <a:off x="5942010" y="1676396"/>
            <a:ext cx="4343402" cy="43434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System</a:t>
            </a:r>
          </a:p>
        </p:txBody>
      </p:sp>
      <p:sp>
        <p:nvSpPr>
          <p:cNvPr id="11" name="Oval 10"/>
          <p:cNvSpPr/>
          <p:nvPr/>
        </p:nvSpPr>
        <p:spPr>
          <a:xfrm>
            <a:off x="4418012" y="3276598"/>
            <a:ext cx="2743202" cy="2743202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en-GB" sz="32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Integration</a:t>
            </a:r>
          </a:p>
        </p:txBody>
      </p:sp>
      <p:sp>
        <p:nvSpPr>
          <p:cNvPr id="10" name="Oval 9"/>
          <p:cNvSpPr/>
          <p:nvPr/>
        </p:nvSpPr>
        <p:spPr>
          <a:xfrm>
            <a:off x="3351212" y="4570410"/>
            <a:ext cx="1449388" cy="1449388"/>
          </a:xfrm>
          <a:prstGeom prst="ellipse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</a:rPr>
              <a:t>Unit</a:t>
            </a:r>
          </a:p>
        </p:txBody>
      </p:sp>
      <p:sp>
        <p:nvSpPr>
          <p:cNvPr id="47" name="AutoShape 6"/>
          <p:cNvSpPr>
            <a:spLocks noChangeArrowheads="1"/>
          </p:cNvSpPr>
          <p:nvPr/>
        </p:nvSpPr>
        <p:spPr bwMode="auto">
          <a:xfrm>
            <a:off x="1161654" y="5105399"/>
            <a:ext cx="2096295" cy="912777"/>
          </a:xfrm>
          <a:prstGeom prst="wedgeRoundRectCallout">
            <a:avLst>
              <a:gd name="adj1" fmla="val 60351"/>
              <a:gd name="adj2" fmla="val 40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</a:t>
            </a:r>
            <a:r>
              <a:rPr lang="en-GB" sz="2800" dirty="0">
                <a:solidFill>
                  <a:srgbClr val="FFFFFF"/>
                </a:solidFill>
              </a:rPr>
              <a:t>class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8" name="AutoShape 6"/>
          <p:cNvSpPr>
            <a:spLocks noChangeArrowheads="1"/>
          </p:cNvSpPr>
          <p:nvPr/>
        </p:nvSpPr>
        <p:spPr bwMode="auto">
          <a:xfrm>
            <a:off x="9599612" y="1349124"/>
            <a:ext cx="2263095" cy="912777"/>
          </a:xfrm>
          <a:prstGeom prst="wedgeRoundRectCallout">
            <a:avLst>
              <a:gd name="adj1" fmla="val -61293"/>
              <a:gd name="adj2" fmla="val 42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whole system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49" name="AutoShape 6"/>
          <p:cNvSpPr>
            <a:spLocks noChangeArrowheads="1"/>
          </p:cNvSpPr>
          <p:nvPr/>
        </p:nvSpPr>
        <p:spPr bwMode="auto">
          <a:xfrm>
            <a:off x="2682147" y="2905926"/>
            <a:ext cx="2263095" cy="912777"/>
          </a:xfrm>
          <a:prstGeom prst="wedgeRoundRectCallout">
            <a:avLst>
              <a:gd name="adj1" fmla="val 61641"/>
              <a:gd name="adj2" fmla="val 44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 single module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47" grpId="0" animBg="1"/>
      <p:bldP spid="48" grpId="0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8637" y="4934368"/>
            <a:ext cx="8938472" cy="820600"/>
          </a:xfrm>
        </p:spPr>
        <p:txBody>
          <a:bodyPr/>
          <a:lstStyle/>
          <a:p>
            <a:r>
              <a:rPr lang="en-US" dirty="0"/>
              <a:t>NUnit 3.0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/>
              <a:t>Setup and First Test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576" y="68580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84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Initially ported from 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Junit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NUnit</a:t>
            </a:r>
            <a:r>
              <a:rPr lang="en-US" dirty="0"/>
              <a:t> version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3.0</a:t>
            </a:r>
            <a:r>
              <a:rPr lang="en-US" dirty="0"/>
              <a:t>, has been completely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rewritten</a:t>
            </a:r>
          </a:p>
          <a:p>
            <a:r>
              <a:rPr lang="en-US" dirty="0"/>
              <a:t>NUnit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Source </a:t>
            </a:r>
            <a:r>
              <a:rPr lang="en-US" dirty="0"/>
              <a:t>software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Support</a:t>
            </a:r>
            <a:r>
              <a:rPr lang="en-US" dirty="0"/>
              <a:t> for a wide range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.NET platforms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4267200"/>
            <a:ext cx="384663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7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NUnit allows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parameterized tests</a:t>
            </a: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Readable</a:t>
            </a:r>
            <a:r>
              <a:rPr lang="en-GB" dirty="0"/>
              <a:t> Assert 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NUnit has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frequent version updates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MS-Test has only one per VS version.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Expected exception </a:t>
            </a:r>
            <a:r>
              <a:rPr lang="en-US" dirty="0"/>
              <a:t>message assertion </a:t>
            </a:r>
          </a:p>
          <a:p>
            <a:pPr lvl="1"/>
            <a:r>
              <a:rPr lang="en-US" dirty="0"/>
              <a:t>Can be done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attribute</a:t>
            </a:r>
            <a:r>
              <a:rPr lang="en-US" dirty="0"/>
              <a:t> in NUnit</a:t>
            </a:r>
          </a:p>
          <a:p>
            <a:pPr lvl="1"/>
            <a:r>
              <a:rPr lang="en-US" dirty="0"/>
              <a:t>Must be done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Try-Catch</a:t>
            </a:r>
            <a:r>
              <a:rPr lang="en-US" dirty="0"/>
              <a:t> in MS-Test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Nunit vs MSTest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1336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9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console application project</a:t>
            </a:r>
          </a:p>
          <a:p>
            <a:r>
              <a:rPr lang="en-US" dirty="0"/>
              <a:t>Add </a:t>
            </a:r>
            <a:r>
              <a:rPr lang="en-US" dirty="0" err="1"/>
              <a:t>BankAccount</a:t>
            </a:r>
            <a:r>
              <a:rPr lang="en-US" dirty="0"/>
              <a:t> class</a:t>
            </a:r>
          </a:p>
          <a:p>
            <a:r>
              <a:rPr lang="en-US" dirty="0"/>
              <a:t>Create NUnit Project</a:t>
            </a:r>
          </a:p>
          <a:p>
            <a:r>
              <a:rPr lang="en-US" dirty="0"/>
              <a:t>Write test against </a:t>
            </a:r>
            <a:r>
              <a:rPr lang="en-US" dirty="0" err="1"/>
              <a:t>BankAccount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NUnit Test</a:t>
            </a:r>
          </a:p>
        </p:txBody>
      </p:sp>
    </p:spTree>
    <p:extLst>
      <p:ext uri="{BB962C8B-B14F-4D97-AF65-F5344CB8AC3E}">
        <p14:creationId xmlns:p14="http://schemas.microsoft.com/office/powerpoint/2010/main" val="232311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Unit Testing</a:t>
            </a:r>
            <a:r>
              <a:rPr lang="en-GB" dirty="0"/>
              <a:t>?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Unit Testing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Basics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3A</a:t>
            </a:r>
            <a:r>
              <a:rPr lang="en-GB" dirty="0"/>
              <a:t> Pattern</a:t>
            </a:r>
          </a:p>
          <a:p>
            <a:pPr marL="752421" lvl="1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Good Practices</a:t>
            </a: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 dirty="0"/>
              <a:t>Unit Testing Frameworks –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NUnit</a:t>
            </a:r>
            <a:endParaRPr lang="en-GB">
              <a:solidFill>
                <a:schemeClr val="tx2">
                  <a:lumMod val="75000"/>
                </a:schemeClr>
              </a:solidFill>
            </a:endParaRPr>
          </a:p>
          <a:p>
            <a:pPr marL="447675" indent="-447675">
              <a:lnSpc>
                <a:spcPct val="110000"/>
              </a:lnSpc>
              <a:buFont typeface="+mj-lt"/>
              <a:buAutoNum type="arabicPeriod"/>
            </a:pPr>
            <a:r>
              <a:rPr lang="en-GB">
                <a:solidFill>
                  <a:schemeClr val="tx2">
                    <a:lumMod val="75000"/>
                  </a:schemeClr>
                </a:solidFill>
              </a:rPr>
              <a:t>Mocking</a:t>
            </a:r>
            <a:r>
              <a:rPr lang="en-GB"/>
              <a:t> and </a:t>
            </a:r>
            <a:r>
              <a:rPr lang="en-GB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GB"/>
              <a:t> Objects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</a:pPr>
            <a:endParaRPr lang="en-US" sz="3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28254238-6905-44D1-8F0E-E3C672900B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2917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2" y="1118901"/>
            <a:ext cx="11804822" cy="5570355"/>
          </a:xfrm>
          <a:noFill/>
        </p:spPr>
        <p:txBody>
          <a:bodyPr/>
          <a:lstStyle/>
          <a:p>
            <a:r>
              <a:rPr lang="en-US"/>
              <a:t>Create a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console applicaton </a:t>
            </a:r>
          </a:p>
          <a:p>
            <a:pPr lvl="1"/>
            <a:r>
              <a:rPr lang="en-US"/>
              <a:t>Add BankAccount class for us to test</a:t>
            </a:r>
          </a:p>
          <a:p>
            <a:r>
              <a:rPr lang="en-US"/>
              <a:t> Create a class library (.Net Core) </a:t>
            </a:r>
          </a:p>
          <a:p>
            <a:pPr lvl="1"/>
            <a:r>
              <a:rPr lang="en-US"/>
              <a:t>Name it like the project you are testing, but with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“.Tests” </a:t>
            </a:r>
            <a:r>
              <a:rPr lang="en-US"/>
              <a:t>suffix</a:t>
            </a:r>
          </a:p>
          <a:p>
            <a:pPr lvl="1"/>
            <a:r>
              <a:rPr lang="en-US"/>
              <a:t>Right click on the project to open the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NuGet package manager</a:t>
            </a:r>
          </a:p>
          <a:p>
            <a:pPr marL="377887" lvl="1" indent="0">
              <a:buNone/>
            </a:pPr>
            <a:endParaRPr lang="en-US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/>
              <a:t>NUnit Test(2)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580791"/>
              </p:ext>
            </p:extLst>
          </p:nvPr>
        </p:nvGraphicFramePr>
        <p:xfrm>
          <a:off x="8306441" y="914400"/>
          <a:ext cx="291994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9941">
                  <a:extLst>
                    <a:ext uri="{9D8B030D-6E8A-4147-A177-3AD203B41FA5}">
                      <a16:colId xmlns:a16="http://schemas.microsoft.com/office/drawing/2014/main" val="309976764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BankAccount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489891"/>
                  </a:ext>
                </a:extLst>
              </a:tr>
              <a:tr h="372033">
                <a:tc>
                  <a:txBody>
                    <a:bodyPr/>
                    <a:lstStyle/>
                    <a:p>
                      <a:r>
                        <a:rPr lang="en-US" sz="2000"/>
                        <a:t>+Amount</a:t>
                      </a:r>
                      <a:r>
                        <a:rPr lang="en-US" sz="2000" baseline="0"/>
                        <a:t> : decimal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053542"/>
                  </a:ext>
                </a:extLst>
              </a:tr>
              <a:tr h="609455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+BankAccount(decimal)</a:t>
                      </a:r>
                    </a:p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056023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" t="5555" r="678"/>
          <a:stretch/>
        </p:blipFill>
        <p:spPr>
          <a:xfrm>
            <a:off x="2894012" y="4800600"/>
            <a:ext cx="6099587" cy="128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304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80080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8815" y="990603"/>
            <a:ext cx="11995235" cy="5730876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dirty="0"/>
              <a:t>Install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NUnit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>
              <a:lnSpc>
                <a:spcPct val="70000"/>
              </a:lnSpc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/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NUnit3TestAdapter</a:t>
            </a: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Microsoft.Net.Test.Sdk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70000"/>
              </a:lnSpc>
              <a:spcBef>
                <a:spcPts val="900"/>
              </a:spcBef>
            </a:pPr>
            <a:r>
              <a:rPr lang="en-US" dirty="0"/>
              <a:t>Open </a:t>
            </a:r>
            <a:r>
              <a:rPr lang="en-US" dirty="0">
                <a:solidFill>
                  <a:schemeClr val="accent1"/>
                </a:solidFill>
              </a:rPr>
              <a:t>Test Explorer</a:t>
            </a:r>
            <a:r>
              <a:rPr lang="en-US" dirty="0"/>
              <a:t> (Ctrl + E, T or Test-&gt;Windows -&gt;</a:t>
            </a:r>
            <a:r>
              <a:rPr lang="en-US" dirty="0" err="1"/>
              <a:t>TestExplorer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NUnit</a:t>
            </a:r>
            <a:r>
              <a:rPr lang="en-US" dirty="0"/>
              <a:t> Test(2)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9" t="10601" r="18206" b="10601"/>
          <a:stretch/>
        </p:blipFill>
        <p:spPr>
          <a:xfrm>
            <a:off x="640080" y="1483816"/>
            <a:ext cx="7968098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40000" endPos="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52" y="4688703"/>
            <a:ext cx="6781801" cy="9500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8581" r="10612" b="6264"/>
          <a:stretch/>
        </p:blipFill>
        <p:spPr>
          <a:xfrm>
            <a:off x="623253" y="3124200"/>
            <a:ext cx="8519160" cy="99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67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your first test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NUnit </a:t>
            </a:r>
            <a:r>
              <a:rPr lang="en-US"/>
              <a:t>Test</a:t>
            </a:r>
            <a:r>
              <a:rPr lang="en-GB"/>
              <a:t> (3)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7611" y="1736411"/>
            <a:ext cx="10653602" cy="48732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[TestFixture]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public class BankAcountTests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</a:t>
            </a:r>
            <a:r>
              <a:rPr lang="en-US" sz="2700" dirty="0">
                <a:solidFill>
                  <a:schemeClr val="tx2">
                    <a:lumMod val="75000"/>
                  </a:schemeClr>
                </a:solidFill>
              </a:rPr>
              <a:t>[Test]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public void </a:t>
            </a:r>
            <a:r>
              <a:rPr lang="en-US" sz="2700" dirty="0" err="1">
                <a:solidFill>
                  <a:schemeClr val="tx2"/>
                </a:solidFill>
              </a:rPr>
              <a:t>AccountInitializeWithPositiveValue</a:t>
            </a:r>
            <a:r>
              <a:rPr lang="en-US" sz="27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{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  </a:t>
            </a:r>
            <a:r>
              <a:rPr lang="en-US" sz="2700" dirty="0" err="1">
                <a:solidFill>
                  <a:schemeClr val="tx2"/>
                </a:solidFill>
              </a:rPr>
              <a:t>BankAccount</a:t>
            </a:r>
            <a:r>
              <a:rPr lang="en-US" sz="2700" dirty="0">
                <a:solidFill>
                  <a:schemeClr val="tx2"/>
                </a:solidFill>
              </a:rPr>
              <a:t> account = new </a:t>
            </a:r>
            <a:r>
              <a:rPr lang="en-US" sz="2700" dirty="0" err="1">
                <a:solidFill>
                  <a:schemeClr val="tx2"/>
                </a:solidFill>
              </a:rPr>
              <a:t>BankAccount</a:t>
            </a:r>
            <a:r>
              <a:rPr lang="en-US" sz="2700" dirty="0">
                <a:solidFill>
                  <a:schemeClr val="tx2"/>
                </a:solidFill>
              </a:rPr>
              <a:t>(2000m);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  </a:t>
            </a:r>
            <a:r>
              <a:rPr lang="en-US" sz="2700" dirty="0" err="1">
                <a:solidFill>
                  <a:schemeClr val="tx2">
                    <a:lumMod val="75000"/>
                  </a:schemeClr>
                </a:solidFill>
              </a:rPr>
              <a:t>Assert.That</a:t>
            </a:r>
            <a:r>
              <a:rPr lang="en-US" sz="2700" dirty="0">
                <a:solidFill>
                  <a:schemeClr val="tx2"/>
                </a:solidFill>
              </a:rPr>
              <a:t>(</a:t>
            </a:r>
            <a:r>
              <a:rPr lang="en-US" sz="2700" dirty="0" err="1">
                <a:solidFill>
                  <a:schemeClr val="tx2"/>
                </a:solidFill>
              </a:rPr>
              <a:t>account.Amount</a:t>
            </a:r>
            <a:r>
              <a:rPr lang="en-US" sz="2700" dirty="0">
                <a:solidFill>
                  <a:schemeClr val="tx2"/>
                </a:solidFill>
              </a:rPr>
              <a:t>, </a:t>
            </a:r>
            <a:r>
              <a:rPr lang="en-US" sz="2700" dirty="0" err="1">
                <a:solidFill>
                  <a:schemeClr val="tx2">
                    <a:lumMod val="75000"/>
                  </a:schemeClr>
                </a:solidFill>
              </a:rPr>
              <a:t>Is</a:t>
            </a:r>
            <a:r>
              <a:rPr lang="en-US" sz="2700" dirty="0" err="1">
                <a:solidFill>
                  <a:schemeClr val="tx2"/>
                </a:solidFill>
              </a:rPr>
              <a:t>.EqualTo</a:t>
            </a:r>
            <a:r>
              <a:rPr lang="en-US" sz="2700" dirty="0">
                <a:solidFill>
                  <a:schemeClr val="tx2"/>
                </a:solidFill>
              </a:rPr>
              <a:t>(2000m));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7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65612" y="1151118"/>
            <a:ext cx="4067176" cy="1055608"/>
          </a:xfrm>
          <a:prstGeom prst="wedgeRoundRectCallout">
            <a:avLst>
              <a:gd name="adj1" fmla="val -58716"/>
              <a:gd name="adj2" fmla="val 317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Attribute that marks a class that contains tests 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741612" y="3038686"/>
            <a:ext cx="2895600" cy="598408"/>
          </a:xfrm>
          <a:prstGeom prst="wedgeRoundRectCallout">
            <a:avLst>
              <a:gd name="adj1" fmla="val -57146"/>
              <a:gd name="adj2" fmla="val 235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Test Method 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510084" y="5659082"/>
            <a:ext cx="3121261" cy="1062394"/>
          </a:xfrm>
          <a:prstGeom prst="wedgeRoundRectCallout">
            <a:avLst>
              <a:gd name="adj1" fmla="val -50618"/>
              <a:gd name="adj2" fmla="val -706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Assert </a:t>
            </a:r>
            <a:r>
              <a:rPr lang="en-US" sz="2800">
                <a:solidFill>
                  <a:srgbClr val="FFFFFF"/>
                </a:solidFill>
              </a:rPr>
              <a:t>class comes </a:t>
            </a:r>
            <a:r>
              <a:rPr lang="en-US" sz="2800" dirty="0">
                <a:solidFill>
                  <a:srgbClr val="FFFFFF"/>
                </a:solidFill>
              </a:rPr>
              <a:t>with NUnit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1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Organize and clarify</a:t>
            </a:r>
            <a:r>
              <a:rPr lang="en-US" sz="3600" dirty="0"/>
              <a:t> test code by breaking down a test case into the following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functional sections</a:t>
            </a:r>
            <a:r>
              <a:rPr lang="en-US" sz="3600" dirty="0"/>
              <a:t>:</a:t>
            </a:r>
            <a:endParaRPr lang="en-US" dirty="0"/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Arrange</a:t>
            </a:r>
            <a:r>
              <a:rPr lang="en-US" dirty="0"/>
              <a:t> section of a unit test initializes objects and sets the value of the data that is passed to the test case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</a:t>
            </a:r>
            <a:r>
              <a:rPr lang="en-US" dirty="0"/>
              <a:t> section invokes the test case with the arranged parameters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 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Assert</a:t>
            </a:r>
            <a:r>
              <a:rPr lang="en-US" dirty="0"/>
              <a:t> section verifies the test case behaves as expected</a:t>
            </a:r>
          </a:p>
          <a:p>
            <a:endParaRPr lang="en-US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AAA Testing Pattern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94976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sz="3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3A Pattern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72576" y="1431324"/>
            <a:ext cx="10840496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DepositShouldAddMoney()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BankAccount account = new BankAccount();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account.Deposit(50);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That(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account.Balance,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.EqualTo(50)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489812" y="3708721"/>
            <a:ext cx="3276600" cy="957104"/>
          </a:xfrm>
          <a:prstGeom prst="wedgeRoundRectCallout">
            <a:avLst>
              <a:gd name="adj1" fmla="val -68690"/>
              <a:gd name="adj2" fmla="val -105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Each test should test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single behavior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!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01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Load provided solution in Visual Studio</a:t>
            </a:r>
            <a:endParaRPr lang="bg-BG" dirty="0">
              <a:latin typeface="+mj-lt"/>
            </a:endParaRPr>
          </a:p>
          <a:p>
            <a:r>
              <a:rPr lang="en-US">
                <a:latin typeface="+mj-lt"/>
              </a:rPr>
              <a:t>Add new test </a:t>
            </a:r>
            <a:r>
              <a:rPr lang="en-US" dirty="0">
                <a:latin typeface="+mj-lt"/>
              </a:rPr>
              <a:t>project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Tests</a:t>
            </a:r>
          </a:p>
          <a:p>
            <a:r>
              <a:rPr lang="en-US" dirty="0">
                <a:latin typeface="+mj-lt"/>
              </a:rPr>
              <a:t>Create a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AxeTests</a:t>
            </a:r>
          </a:p>
          <a:p>
            <a:r>
              <a:rPr lang="en-US" dirty="0">
                <a:latin typeface="+mj-lt"/>
              </a:rPr>
              <a:t>Create the following tests:</a:t>
            </a:r>
          </a:p>
          <a:p>
            <a:pPr lvl="1"/>
            <a:r>
              <a:rPr lang="en-US" dirty="0">
                <a:latin typeface="+mj-lt"/>
              </a:rPr>
              <a:t>Test if weapon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durability</a:t>
            </a:r>
            <a:r>
              <a:rPr lang="en-US" dirty="0">
                <a:latin typeface="+mj-lt"/>
              </a:rPr>
              <a:t> after attack</a:t>
            </a:r>
          </a:p>
          <a:p>
            <a:pPr lvl="1"/>
            <a:r>
              <a:rPr lang="en-US" dirty="0">
                <a:latin typeface="+mj-lt"/>
              </a:rPr>
              <a:t>Test attacking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broken weapon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Axe</a:t>
            </a:r>
          </a:p>
        </p:txBody>
      </p:sp>
      <p:pic>
        <p:nvPicPr>
          <p:cNvPr id="1026" name="Picture 2" descr="Image result for ax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4267201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015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08012" y="929374"/>
            <a:ext cx="10840496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(axe.DurabilityPoints,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.EqualTo(9));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082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Axe (2)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55612" y="1151121"/>
            <a:ext cx="1122149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Axe(1, 1);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Dummy(10, 10);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axe.Attack(dummy);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(() =&gt; axe.Attack(dummy),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.InvalidOperationException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.With.Message.EqualTo(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"Axe is broken."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356190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292" y="1020059"/>
            <a:ext cx="11463423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a 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DummyTests</a:t>
            </a:r>
          </a:p>
          <a:p>
            <a:r>
              <a:rPr lang="en-US" dirty="0">
                <a:latin typeface="+mj-lt"/>
              </a:rPr>
              <a:t>Create the following tests</a:t>
            </a:r>
          </a:p>
          <a:p>
            <a:pPr lvl="1"/>
            <a:r>
              <a:rPr lang="en-US" dirty="0">
                <a:latin typeface="+mj-lt"/>
              </a:rPr>
              <a:t>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loses health</a:t>
            </a:r>
            <a:r>
              <a:rPr lang="en-US" dirty="0">
                <a:latin typeface="+mj-lt"/>
              </a:rPr>
              <a:t> if attacked</a:t>
            </a:r>
          </a:p>
          <a:p>
            <a:pPr lvl="1"/>
            <a:r>
              <a:rPr lang="en-US" dirty="0">
                <a:latin typeface="+mj-lt"/>
              </a:rPr>
              <a:t>Dead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throws exception</a:t>
            </a:r>
            <a:r>
              <a:rPr lang="en-US" dirty="0">
                <a:latin typeface="+mj-lt"/>
              </a:rPr>
              <a:t> if attacked</a:t>
            </a:r>
          </a:p>
          <a:p>
            <a:pPr lvl="1"/>
            <a:r>
              <a:rPr lang="en-US" sz="3000" dirty="0"/>
              <a:t>Dead Dummy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 give</a:t>
            </a:r>
            <a:r>
              <a:rPr lang="en-US" dirty="0">
                <a:latin typeface="+mj-lt"/>
              </a:rPr>
              <a:t> XP</a:t>
            </a:r>
          </a:p>
          <a:p>
            <a:pPr lvl="1"/>
            <a:r>
              <a:rPr lang="en-US" dirty="0">
                <a:latin typeface="+mj-lt"/>
              </a:rPr>
              <a:t>Alive Dummy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can't give</a:t>
            </a:r>
            <a:r>
              <a:rPr lang="en-US" dirty="0">
                <a:latin typeface="+mj-lt"/>
              </a:rPr>
              <a:t> XP</a:t>
            </a:r>
          </a:p>
          <a:p>
            <a:pPr lvl="2"/>
            <a:endParaRPr lang="en-US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Test Dummy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3805237"/>
            <a:ext cx="1836560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759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31812" y="1042607"/>
            <a:ext cx="10840496" cy="52207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DummyLosesHealthAfterAttack()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Arrange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 dummy = new Dummy(20, 10);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dummy.TakeAttack(5);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That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(dummy.Health, Is.EqualTo(15));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Write the rest of the tests</a:t>
            </a:r>
          </a:p>
        </p:txBody>
      </p:sp>
    </p:spTree>
    <p:extLst>
      <p:ext uri="{BB962C8B-B14F-4D97-AF65-F5344CB8AC3E}">
        <p14:creationId xmlns:p14="http://schemas.microsoft.com/office/powerpoint/2010/main" val="387021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/>
              <a:t>#</a:t>
            </a:r>
            <a:r>
              <a:rPr lang="en-US" sz="11500" b="1" noProof="1"/>
              <a:t>CSharp-Fund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2564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US" dirty="0"/>
              <a:t>Unit Testing Best Practices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How to Write Good Tests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384" y="1295400"/>
            <a:ext cx="3866227" cy="3063311"/>
          </a:xfrm>
          <a:prstGeom prst="roundRect">
            <a:avLst>
              <a:gd name="adj" fmla="val 3589"/>
            </a:avLst>
          </a:prstGeom>
          <a:noFill/>
          <a:ln w="9525">
            <a:solidFill>
              <a:schemeClr val="tx1">
                <a:lumMod val="8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9477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799"/>
            <a:ext cx="11804822" cy="5654677"/>
          </a:xfrm>
        </p:spPr>
        <p:txBody>
          <a:bodyPr/>
          <a:lstStyle/>
          <a:p>
            <a:r>
              <a:rPr lang="en-GB" dirty="0"/>
              <a:t>Condition Asserts</a:t>
            </a:r>
          </a:p>
          <a:p>
            <a:endParaRPr lang="en-GB" b="1" dirty="0"/>
          </a:p>
          <a:p>
            <a:r>
              <a:rPr lang="en-GB" dirty="0"/>
              <a:t>Comparison Asserts</a:t>
            </a:r>
          </a:p>
          <a:p>
            <a:endParaRPr lang="en-GB" b="1" dirty="0"/>
          </a:p>
          <a:p>
            <a:pPr>
              <a:spcBef>
                <a:spcPts val="1200"/>
              </a:spcBef>
            </a:pPr>
            <a:r>
              <a:rPr lang="en-GB" dirty="0"/>
              <a:t>Exception Asserts</a:t>
            </a:r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41435" y="3179275"/>
            <a:ext cx="1107654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actual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32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Is.EqualTo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41435" y="1699225"/>
            <a:ext cx="11076542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(bool 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condition</a:t>
            </a:r>
            <a:r>
              <a:rPr lang="en-GB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41435" y="4659325"/>
            <a:ext cx="1110277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Assert.That(() =&gt; {code}, Throws.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ExpectedException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5118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String Assert</a:t>
            </a:r>
          </a:p>
          <a:p>
            <a:endParaRPr lang="en-GB" sz="2800" b="1" dirty="0"/>
          </a:p>
          <a:p>
            <a:endParaRPr lang="en-GB" sz="1400" b="1" dirty="0"/>
          </a:p>
          <a:p>
            <a:r>
              <a:rPr lang="en-GB" dirty="0"/>
              <a:t>Collection Assert</a:t>
            </a:r>
          </a:p>
          <a:p>
            <a:endParaRPr lang="en-GB" b="1" dirty="0"/>
          </a:p>
          <a:p>
            <a:endParaRPr lang="en-GB" sz="1200" b="1" dirty="0"/>
          </a:p>
          <a:p>
            <a:r>
              <a:rPr lang="en-GB" dirty="0"/>
              <a:t>File Assert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Asserts (2)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84212" y="1752600"/>
            <a:ext cx="10726373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</a:t>
            </a: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actual,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sz="3200" b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Does</a:t>
            </a:r>
            <a:r>
              <a:rPr lang="en-US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.Contain(string expected));</a:t>
            </a:r>
            <a:endParaRPr lang="en-GB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3429000"/>
            <a:ext cx="107204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expected, 					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Has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.Member(object actual));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84212" y="5143677"/>
            <a:ext cx="10720448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Assert.That(string filePath,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Does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.Exist);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Assert.That(FileInfo file,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Does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.Exist);</a:t>
            </a:r>
          </a:p>
        </p:txBody>
      </p:sp>
    </p:spTree>
    <p:extLst>
      <p:ext uri="{BB962C8B-B14F-4D97-AF65-F5344CB8AC3E}">
        <p14:creationId xmlns:p14="http://schemas.microsoft.com/office/powerpoint/2010/main" val="59914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Assertions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show messages</a:t>
            </a:r>
          </a:p>
          <a:p>
            <a:pPr lvl="1"/>
            <a:r>
              <a:rPr lang="en-US" dirty="0">
                <a:latin typeface="+mj-lt"/>
              </a:rPr>
              <a:t>Helps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diagnostics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Assertion Messages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54024" y="2679508"/>
            <a:ext cx="11277600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Assert.That(axe.DurabilityPoints, Is.EqualTo(12)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6618253" y="4876800"/>
            <a:ext cx="2828960" cy="1471058"/>
          </a:xfrm>
          <a:prstGeom prst="wedgeRoundRectCallout">
            <a:avLst>
              <a:gd name="adj1" fmla="val -62308"/>
              <a:gd name="adj2" fmla="val -278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Test failure messages help to find the problem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44" y="4419601"/>
            <a:ext cx="5332680" cy="1795838"/>
          </a:xfrm>
          <a:prstGeom prst="roundRect">
            <a:avLst>
              <a:gd name="adj" fmla="val 10240"/>
            </a:avLst>
          </a:prstGeom>
        </p:spPr>
      </p:pic>
    </p:spTree>
    <p:extLst>
      <p:ext uri="{BB962C8B-B14F-4D97-AF65-F5344CB8AC3E}">
        <p14:creationId xmlns:p14="http://schemas.microsoft.com/office/powerpoint/2010/main" val="120048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66698" cy="5570355"/>
          </a:xfrm>
        </p:spPr>
        <p:txBody>
          <a:bodyPr>
            <a:noAutofit/>
          </a:bodyPr>
          <a:lstStyle/>
          <a:p>
            <a:r>
              <a:rPr lang="en-US" dirty="0"/>
              <a:t>Avoid 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magic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Magic Numbers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1662" y="1828800"/>
            <a:ext cx="10744199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expectedAxeDurability = 10;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axeAttack = 10;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Axe axe = new Axe(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expectedAxeDurability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axeAttack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actualAxeDurability = axe.DurabilityPoints;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Assert.That(actualAxeDurability,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Is.EqualTo(expectedAxeDurability), "…");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888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Don't Repeat Yourself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219200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BankAccount account;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[SetUp]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TestInit()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this.account = new BankAccount();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[TearDown]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TestCleanUp() {}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817812" y="1752600"/>
            <a:ext cx="2819400" cy="880904"/>
          </a:xfrm>
          <a:prstGeom prst="wedgeRoundRectCallout">
            <a:avLst>
              <a:gd name="adj1" fmla="val -64480"/>
              <a:gd name="adj2" fmla="val 337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Executes before each test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285060" y="4648200"/>
            <a:ext cx="2819400" cy="880904"/>
          </a:xfrm>
          <a:prstGeom prst="wedgeRoundRectCallout">
            <a:avLst>
              <a:gd name="adj1" fmla="val -61719"/>
              <a:gd name="adj2" fmla="val 326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Executes after each test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814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Test names</a:t>
            </a:r>
          </a:p>
          <a:p>
            <a:pPr lvl="1"/>
            <a:r>
              <a:rPr lang="en-US" dirty="0"/>
              <a:t>Should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business domain terminology</a:t>
            </a:r>
          </a:p>
          <a:p>
            <a:pPr lvl="1"/>
            <a:r>
              <a:rPr lang="en-US" dirty="0"/>
              <a:t>Should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readable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Test Methods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4953000"/>
            <a:ext cx="1084049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DepositAddsMoneyToBalance()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DepositNegativeShouldNotAddMoney()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TransferSubtractsFromSourceAddsToDestAccount() {}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3276600"/>
            <a:ext cx="1084049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IncrementNumber()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Test1()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TestTransfer() {}</a:t>
            </a:r>
          </a:p>
        </p:txBody>
      </p:sp>
      <p:pic>
        <p:nvPicPr>
          <p:cNvPr id="4098" name="Picture 2" descr="Image result for ti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012" y="5205919"/>
            <a:ext cx="879156" cy="8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90212" y="3657600"/>
            <a:ext cx="665160" cy="66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49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Refactor the tests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Axe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Dummy</a:t>
            </a:r>
            <a:r>
              <a:rPr lang="en-US" dirty="0">
                <a:latin typeface="+mj-lt"/>
              </a:rPr>
              <a:t> classes</a:t>
            </a:r>
          </a:p>
          <a:p>
            <a:r>
              <a:rPr lang="en-US" dirty="0">
                <a:latin typeface="+mj-lt"/>
              </a:rPr>
              <a:t>Make sure that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Names</a:t>
            </a:r>
            <a:r>
              <a:rPr lang="en-US" dirty="0">
                <a:latin typeface="+mj-lt"/>
              </a:rPr>
              <a:t> of test methods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descriptive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appropriate assertions</a:t>
            </a:r>
            <a:r>
              <a:rPr lang="en-US" dirty="0">
                <a:latin typeface="+mj-lt"/>
              </a:rPr>
              <a:t> (assert equals vs assert true)</a:t>
            </a:r>
          </a:p>
          <a:p>
            <a:pPr lvl="1"/>
            <a:r>
              <a:rPr lang="en-US" dirty="0">
                <a:latin typeface="+mj-lt"/>
              </a:rPr>
              <a:t>You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assertion messages</a:t>
            </a:r>
          </a:p>
          <a:p>
            <a:pPr lvl="1"/>
            <a:r>
              <a:rPr lang="en-US" dirty="0">
                <a:latin typeface="+mj-lt"/>
              </a:rPr>
              <a:t>There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 magic numbers</a:t>
            </a:r>
          </a:p>
          <a:p>
            <a:pPr lvl="1"/>
            <a:r>
              <a:rPr lang="en-US" dirty="0">
                <a:latin typeface="+mj-lt"/>
              </a:rPr>
              <a:t>There is no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code duplication</a:t>
            </a:r>
            <a:r>
              <a:rPr lang="en-US" dirty="0">
                <a:latin typeface="+mj-lt"/>
              </a:rPr>
              <a:t> (Don’t Repeat Yourself)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Refactor Tests</a:t>
            </a:r>
          </a:p>
        </p:txBody>
      </p:sp>
    </p:spTree>
    <p:extLst>
      <p:ext uri="{BB962C8B-B14F-4D97-AF65-F5344CB8AC3E}">
        <p14:creationId xmlns:p14="http://schemas.microsoft.com/office/powerpoint/2010/main" val="3643400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41412" y="1295400"/>
            <a:ext cx="9926096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AxeAttack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AxeDurability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DummyHealth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DummyXP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Axe axe;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Dummy dummy;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[SetUp]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TestInit()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this.axe = new Axe(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AxeAttack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AxeDurability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this.dummy = new Dummy(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DummyHealth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DummyXP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7924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Refactor Tests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114290"/>
            <a:ext cx="10840496" cy="5410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AxeLosesDurabilyAfterAttack()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Assert.That(axe.DurabilityPoints, Is.EqualTo(1)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"Axe Durability doesn't change after attack"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Test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BrokenAxeCantAttack()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axe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.Attack(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dummy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Assert.That(() =&gt; axe.Attack(dummy),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Throws.InvalidOperationException.With.Message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.EqualTo(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"Axe is broken."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431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176" y="5656400"/>
            <a:ext cx="8938472" cy="820600"/>
          </a:xfrm>
        </p:spPr>
        <p:txBody>
          <a:bodyPr/>
          <a:lstStyle/>
          <a:p>
            <a:r>
              <a:rPr lang="en-US" dirty="0"/>
              <a:t>Seven Testing Principles</a:t>
            </a:r>
            <a:endParaRPr lang="en-US" noProof="1"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771525"/>
            <a:ext cx="44386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60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58190"/>
            <a:ext cx="10363200" cy="820600"/>
          </a:xfrm>
        </p:spPr>
        <p:txBody>
          <a:bodyPr/>
          <a:lstStyle/>
          <a:p>
            <a:r>
              <a:rPr lang="en-GB" dirty="0"/>
              <a:t>Dependencies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Isolating Behaviors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75012" y="1371600"/>
            <a:ext cx="5638800" cy="3124200"/>
            <a:chOff x="3198812" y="1524000"/>
            <a:chExt cx="5638800" cy="3124200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198812" y="1524000"/>
              <a:ext cx="5638800" cy="3124200"/>
            </a:xfrm>
            <a:prstGeom prst="roundRect">
              <a:avLst>
                <a:gd name="adj" fmla="val 217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6146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70252">
              <a:off x="3670211" y="1655764"/>
              <a:ext cx="2378556" cy="2378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79924">
              <a:off x="7370509" y="2615042"/>
              <a:ext cx="832677" cy="832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369742">
              <a:off x="5143573" y="1964816"/>
              <a:ext cx="2438399" cy="2438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9882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4031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Consider testing the following code: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We want to test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 behavior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2576" y="2261821"/>
            <a:ext cx="10840496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Bank()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AccountManager()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AccountInfo GetInfo(string id) { …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9404434" y="3719246"/>
            <a:ext cx="2590800" cy="694508"/>
          </a:xfrm>
          <a:prstGeom prst="wedgeRoundRectCallout">
            <a:avLst>
              <a:gd name="adj1" fmla="val -26769"/>
              <a:gd name="adj2" fmla="val 672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on </a:t>
            </a:r>
            <a:r>
              <a:rPr lang="en-US" noProof="1">
                <a:solidFill>
                  <a:schemeClr val="tx1"/>
                </a:solidFill>
                <a:latin typeface="+mj-lt"/>
              </a:rPr>
              <a:t>AccountManager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694612" y="2286000"/>
            <a:ext cx="23622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Concrete Implementation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025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Need to find solution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decouple classes</a:t>
            </a:r>
          </a:p>
          <a:p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Coupling and Testing (2)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293812" y="3200400"/>
            <a:ext cx="3962400" cy="1905000"/>
            <a:chOff x="1522412" y="3200400"/>
            <a:chExt cx="3962400" cy="1905000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522412" y="3200400"/>
              <a:ext cx="3962400" cy="1905000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800" dirty="0"/>
                <a:t>Bank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2513012" y="3664166"/>
              <a:ext cx="2743200" cy="977468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2800" noProof="1"/>
                <a:t>AccountManager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82577" y="2209800"/>
            <a:ext cx="4760035" cy="3838927"/>
            <a:chOff x="5982577" y="2209800"/>
            <a:chExt cx="4760035" cy="3838927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7008812" y="4498625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Bank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7008812" y="2209800"/>
              <a:ext cx="3733800" cy="1550102"/>
            </a:xfrm>
            <a:prstGeom prst="roundRect">
              <a:avLst>
                <a:gd name="adj" fmla="val 6965"/>
              </a:avLst>
            </a:prstGeom>
            <a:solidFill>
              <a:schemeClr val="accent1">
                <a:alpha val="30000"/>
              </a:schemeClr>
            </a:solidFill>
            <a:ln w="508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noProof="1"/>
                <a:t>AccountManager</a:t>
              </a:r>
            </a:p>
            <a:p>
              <a:pPr algn="ctr"/>
              <a:endParaRPr lang="en-GB" sz="2800" dirty="0"/>
            </a:p>
            <a:p>
              <a:pPr algn="ctr"/>
              <a:r>
                <a:rPr lang="en-GB" sz="2800" dirty="0"/>
                <a:t>+Account </a:t>
              </a:r>
              <a:r>
                <a:rPr lang="en-GB" sz="2800" noProof="1"/>
                <a:t>GetAccount</a:t>
              </a:r>
              <a:r>
                <a:rPr lang="en-GB" sz="2800" dirty="0"/>
                <a:t>()</a:t>
              </a:r>
            </a:p>
          </p:txBody>
        </p:sp>
        <p:cxnSp>
          <p:nvCxnSpPr>
            <p:cNvPr id="8" name="Straight Arrow Connector 7"/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8875712" y="3759902"/>
              <a:ext cx="0" cy="738723"/>
            </a:xfrm>
            <a:prstGeom prst="straightConnector1">
              <a:avLst/>
            </a:prstGeom>
            <a:ln w="50800"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913812" y="3846951"/>
              <a:ext cx="833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uses</a:t>
              </a:r>
            </a:p>
          </p:txBody>
        </p:sp>
        <p:sp>
          <p:nvSpPr>
            <p:cNvPr id="19" name="Arrow: Right 18"/>
            <p:cNvSpPr/>
            <p:nvPr/>
          </p:nvSpPr>
          <p:spPr>
            <a:xfrm>
              <a:off x="5982577" y="3899251"/>
              <a:ext cx="457200" cy="5072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10361612" y="1905000"/>
            <a:ext cx="1572148" cy="492556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979612" y="2606446"/>
            <a:ext cx="1943100" cy="756810"/>
          </a:xfrm>
          <a:prstGeom prst="wedgeRoundRectCallout">
            <a:avLst>
              <a:gd name="adj1" fmla="val -57078"/>
              <a:gd name="adj2" fmla="val 494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Bank inherits bugs</a:t>
            </a:r>
            <a:endParaRPr lang="bg-BG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13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190" y="954647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Decouples classes and makes code testable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Dependency Injection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5284" y="1614867"/>
            <a:ext cx="10840496" cy="49244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IAccountManager 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 Account { get;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Bank 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Bank(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accountManager)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this.accountManager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accountManager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7539000" y="1699001"/>
            <a:ext cx="2690700" cy="457200"/>
          </a:xfrm>
          <a:prstGeom prst="wedgeRoundRectCallout">
            <a:avLst>
              <a:gd name="adj1" fmla="val -63681"/>
              <a:gd name="adj2" fmla="val -229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Using Interface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539000" y="5965075"/>
            <a:ext cx="3810000" cy="457200"/>
          </a:xfrm>
          <a:prstGeom prst="wedgeRoundRectCallout">
            <a:avLst>
              <a:gd name="adj1" fmla="val -33428"/>
              <a:gd name="adj2" fmla="val -938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Injecting dependencies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6141150" y="3181459"/>
            <a:ext cx="5486400" cy="457200"/>
          </a:xfrm>
          <a:prstGeom prst="wedgeRoundRectCallout">
            <a:avLst>
              <a:gd name="adj1" fmla="val -27371"/>
              <a:gd name="adj2" fmla="val 1075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Independent from Implementation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769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 other words,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fixate</a:t>
            </a:r>
            <a:r>
              <a:rPr lang="en-US" dirty="0"/>
              <a:t> 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moving parts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Isolating Test Behavior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2576" y="1792995"/>
            <a:ext cx="1084049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TestGetInfoById()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AccountManager manager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AccountManager()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Account Account(String id) { … }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Bank bank = new Bank(manager);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AccountInfo info = bank.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GetInfo(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8470237" y="4547282"/>
            <a:ext cx="3200400" cy="1500158"/>
          </a:xfrm>
          <a:prstGeom prst="wedgeRoundRectCallout">
            <a:avLst>
              <a:gd name="adj1" fmla="val -42168"/>
              <a:gd name="adj2" fmla="val -752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Fake interface implementation with fixed behavior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918434" y="1975238"/>
            <a:ext cx="2304006" cy="873964"/>
          </a:xfrm>
          <a:prstGeom prst="wedgeRoundRectCallout">
            <a:avLst>
              <a:gd name="adj1" fmla="val -57114"/>
              <a:gd name="adj2" fmla="val 452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Anonymous class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676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Test if hero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gains XP</a:t>
            </a:r>
            <a:r>
              <a:rPr lang="en-US" dirty="0">
                <a:latin typeface="+mj-lt"/>
              </a:rPr>
              <a:t>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target dies</a:t>
            </a:r>
          </a:p>
          <a:p>
            <a:r>
              <a:rPr lang="en-US" dirty="0">
                <a:latin typeface="+mj-lt"/>
              </a:rPr>
              <a:t>To do this, first: </a:t>
            </a:r>
          </a:p>
          <a:p>
            <a:pPr lvl="1"/>
            <a:r>
              <a:rPr lang="en-US" dirty="0">
                <a:latin typeface="+mj-lt"/>
              </a:rPr>
              <a:t>Make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Hero</a:t>
            </a:r>
            <a:r>
              <a:rPr lang="en-US" dirty="0">
                <a:latin typeface="+mj-lt"/>
              </a:rPr>
              <a:t>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testable</a:t>
            </a:r>
            <a:r>
              <a:rPr lang="en-US" dirty="0">
                <a:latin typeface="+mj-lt"/>
              </a:rPr>
              <a:t> (use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Dependency Injection</a:t>
            </a:r>
            <a:r>
              <a:rPr lang="en-US" dirty="0">
                <a:latin typeface="+mj-lt"/>
              </a:rPr>
              <a:t>)</a:t>
            </a:r>
          </a:p>
          <a:p>
            <a:pPr lvl="1"/>
            <a:r>
              <a:rPr lang="en-US" dirty="0">
                <a:latin typeface="+mj-lt"/>
              </a:rPr>
              <a:t>Introduce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Interfaces</a:t>
            </a:r>
            <a:r>
              <a:rPr lang="en-US" dirty="0">
                <a:latin typeface="+mj-lt"/>
              </a:rPr>
              <a:t> for Axe and Dummy</a:t>
            </a:r>
          </a:p>
          <a:p>
            <a:pPr lvl="2"/>
            <a:r>
              <a:rPr lang="en-US" dirty="0">
                <a:latin typeface="+mj-lt"/>
              </a:rPr>
              <a:t>Interface </a:t>
            </a:r>
            <a:r>
              <a:rPr lang="en-US" noProof="1">
                <a:latin typeface="+mj-lt"/>
              </a:rPr>
              <a:t>IWeapon</a:t>
            </a:r>
            <a:r>
              <a:rPr lang="en-US" dirty="0">
                <a:latin typeface="+mj-lt"/>
              </a:rPr>
              <a:t> </a:t>
            </a:r>
          </a:p>
          <a:p>
            <a:pPr lvl="2"/>
            <a:r>
              <a:rPr lang="en-US" dirty="0">
                <a:latin typeface="+mj-lt"/>
              </a:rPr>
              <a:t>Interface </a:t>
            </a:r>
            <a:r>
              <a:rPr lang="en-US" noProof="1">
                <a:latin typeface="+mj-lt"/>
              </a:rPr>
              <a:t>ITarget</a:t>
            </a:r>
            <a:r>
              <a:rPr lang="en-US" dirty="0">
                <a:latin typeface="+mj-lt"/>
              </a:rPr>
              <a:t> </a:t>
            </a:r>
          </a:p>
          <a:p>
            <a:pPr lvl="1"/>
            <a:r>
              <a:rPr lang="en-US" dirty="0">
                <a:latin typeface="+mj-lt"/>
              </a:rPr>
              <a:t>Create test using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Weapon</a:t>
            </a:r>
            <a:r>
              <a:rPr lang="en-US" dirty="0">
                <a:latin typeface="+mj-lt"/>
              </a:rPr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fake Dummy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Fake Axe and Dummy</a:t>
            </a:r>
          </a:p>
        </p:txBody>
      </p:sp>
    </p:spTree>
    <p:extLst>
      <p:ext uri="{BB962C8B-B14F-4D97-AF65-F5344CB8AC3E}">
        <p14:creationId xmlns:p14="http://schemas.microsoft.com/office/powerpoint/2010/main" val="3852096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64116" y="3831558"/>
            <a:ext cx="10840496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ITarget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TakeAttack(int attackPoints);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Health { get;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GiveExperience();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bool IsDead();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990600"/>
            <a:ext cx="10840496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interface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IWeapon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Attack(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AttackPoints { get;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DurabilityPoints { get;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2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(2)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116" y="1585869"/>
            <a:ext cx="10840496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Hero: Dependency Injection through constructor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Hero(String name,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IWeapon weapon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this.name = name;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this.experience = 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this.weapon = weapon;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4116" y="4724400"/>
            <a:ext cx="10840496" cy="16435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Axe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IWeapon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attack(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ITarget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target) { …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2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(3)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1447800"/>
            <a:ext cx="10313759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FakeTarget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ITarget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TakeAttack(int attackPoints){…}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Health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=&gt; 0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int GiveExperience()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20;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bool IsDead()</a:t>
            </a:r>
          </a:p>
          <a:p>
            <a:pPr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return true;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Implement FakeWeapon</a:t>
            </a:r>
          </a:p>
        </p:txBody>
      </p:sp>
    </p:spTree>
    <p:extLst>
      <p:ext uri="{BB962C8B-B14F-4D97-AF65-F5344CB8AC3E}">
        <p14:creationId xmlns:p14="http://schemas.microsoft.com/office/powerpoint/2010/main" val="321058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Fake Axe and Dummy (4)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114290"/>
            <a:ext cx="10764296" cy="54107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const string HeroName = "Pesho"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HeroGainsExperienceAfterAttackIfTargetDies()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ITarget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FakeTarget()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IWeapon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new FakeWeapon()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hero = new Hero(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HeroName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hero.attack(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Assert…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76200"/>
            <a:ext cx="9577597" cy="1110780"/>
          </a:xfrm>
        </p:spPr>
        <p:txBody>
          <a:bodyPr/>
          <a:lstStyle/>
          <a:p>
            <a:r>
              <a:rPr lang="en-US" dirty="0"/>
              <a:t>Seven Testing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1084082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Testing is context 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done differently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contexts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Example: safety-critical software is tested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differently</a:t>
            </a:r>
            <a:r>
              <a:rPr lang="en-US" dirty="0"/>
              <a:t> from an </a:t>
            </a:r>
            <a:endParaRPr lang="en-US" dirty="0" smtClean="0"/>
          </a:p>
          <a:p>
            <a:pPr marL="377887" lvl="1" indent="0">
              <a:lnSpc>
                <a:spcPct val="100000"/>
              </a:lnSpc>
              <a:buNone/>
            </a:pPr>
            <a:r>
              <a:rPr lang="en-US" dirty="0" smtClean="0"/>
              <a:t>e-commerce </a:t>
            </a:r>
            <a:r>
              <a:rPr lang="en-US" dirty="0"/>
              <a:t>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012" y="3429000"/>
            <a:ext cx="3006090" cy="2743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75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Not readable, cumbersome and has too much boilerplate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Implementations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25915" y="1752600"/>
            <a:ext cx="10840496" cy="44135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TestRequiresFakeImplementationOfBigInterface()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Arrange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 db = new BankDatabase()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Too many methods…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AccountManager manager = new AccountManager(db);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Act…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Assert…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7237412" y="2971800"/>
            <a:ext cx="2667000" cy="990600"/>
          </a:xfrm>
          <a:prstGeom prst="wedgeRoundRectCallout">
            <a:avLst>
              <a:gd name="adj1" fmla="val -65669"/>
              <a:gd name="adj2" fmla="val -167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Not suitable for big interfaces</a:t>
            </a:r>
            <a:endParaRPr lang="bg-BG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88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r>
              <a:rPr lang="en-US" dirty="0"/>
              <a:t>Mock objects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simulate behavior</a:t>
            </a:r>
            <a:r>
              <a:rPr lang="en-US" dirty="0"/>
              <a:t> of real objects</a:t>
            </a:r>
          </a:p>
          <a:p>
            <a:pPr lvl="1"/>
            <a:r>
              <a:rPr lang="en-US" dirty="0"/>
              <a:t>The object supplies non-deterministic results 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</a:t>
            </a:r>
          </a:p>
          <a:p>
            <a:pPr lvl="1"/>
            <a:r>
              <a:rPr lang="en-US" dirty="0"/>
              <a:t>It has states that are difficult to create or reproduce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Network</a:t>
            </a:r>
          </a:p>
          <a:p>
            <a:pPr lvl="1"/>
            <a:r>
              <a:rPr lang="en-US" dirty="0"/>
              <a:t>It is slow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</a:p>
          <a:p>
            <a:pPr lvl="1"/>
            <a:r>
              <a:rPr lang="en-US" dirty="0"/>
              <a:t>It does not yet exist or may change behavior;</a:t>
            </a:r>
          </a:p>
          <a:p>
            <a:pPr lvl="1"/>
            <a:r>
              <a:rPr lang="en-US" dirty="0"/>
              <a:t>It would have to include information and methods exclusively for testing purposes (and not for its actual task).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</a:t>
            </a:r>
          </a:p>
        </p:txBody>
      </p:sp>
    </p:spTree>
    <p:extLst>
      <p:ext uri="{BB962C8B-B14F-4D97-AF65-F5344CB8AC3E}">
        <p14:creationId xmlns:p14="http://schemas.microsoft.com/office/powerpoint/2010/main" val="1621092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Moq Library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r>
              <a:rPr lang="en-US" noProof="1"/>
              <a:t>Moq</a:t>
            </a:r>
            <a:r>
              <a:rPr lang="en-US" dirty="0"/>
              <a:t> provides us with an easy way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creating mock objects</a:t>
            </a:r>
          </a:p>
          <a:p>
            <a:pPr lvl="1"/>
            <a:r>
              <a:rPr lang="en-US" dirty="0"/>
              <a:t>Simple to use</a:t>
            </a:r>
          </a:p>
          <a:p>
            <a:pPr lvl="1"/>
            <a:r>
              <a:rPr lang="en-US" dirty="0"/>
              <a:t>Strongly typed </a:t>
            </a:r>
          </a:p>
          <a:p>
            <a:pPr lvl="1"/>
            <a:r>
              <a:rPr lang="en-US" dirty="0"/>
              <a:t>Minimalistic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36814" y="4114800"/>
            <a:ext cx="11512019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Mock&lt;IContainer&gt;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mockContainer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Mock&lt;IContainer&gt;();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Mock&lt;ICustomerView&gt;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mockView =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Mock&lt;ICustomerView&gt;();</a:t>
            </a:r>
          </a:p>
        </p:txBody>
      </p:sp>
    </p:spTree>
    <p:extLst>
      <p:ext uri="{BB962C8B-B14F-4D97-AF65-F5344CB8AC3E}">
        <p14:creationId xmlns:p14="http://schemas.microsoft.com/office/powerpoint/2010/main" val="1532909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091"/>
            <a:ext cx="11804822" cy="5570355"/>
          </a:xfrm>
        </p:spPr>
        <p:txBody>
          <a:bodyPr>
            <a:noAutofit/>
          </a:bodyPr>
          <a:lstStyle/>
          <a:p>
            <a:pPr marL="377887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Mocking Example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72576" y="1365818"/>
            <a:ext cx="108320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fakeTarget = new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p.TakeAttack(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It.IsAny&lt;int&gt;()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.Callback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(() =&gt; hero.Weapon.DurabilityPoints -=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fakeTarget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p.Health)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.Returns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(0);</a:t>
            </a:r>
            <a:endParaRPr lang="bg-BG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737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Include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Moq</a:t>
            </a:r>
            <a:r>
              <a:rPr lang="en-US" dirty="0">
                <a:latin typeface="+mj-lt"/>
              </a:rPr>
              <a:t> in the project </a:t>
            </a:r>
          </a:p>
          <a:p>
            <a:r>
              <a:rPr lang="en-US" dirty="0">
                <a:latin typeface="+mj-lt"/>
              </a:rPr>
              <a:t>Mock fakes from previous problem</a:t>
            </a:r>
          </a:p>
          <a:p>
            <a:r>
              <a:rPr lang="en-US" dirty="0"/>
              <a:t>Test if hero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gains XP</a:t>
            </a:r>
            <a:r>
              <a:rPr lang="en-US" dirty="0"/>
              <a:t> 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target dies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Mocking</a:t>
            </a:r>
          </a:p>
        </p:txBody>
      </p:sp>
    </p:spTree>
    <p:extLst>
      <p:ext uri="{BB962C8B-B14F-4D97-AF65-F5344CB8AC3E}">
        <p14:creationId xmlns:p14="http://schemas.microsoft.com/office/powerpoint/2010/main" val="2289936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Mocking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31812" y="1151121"/>
            <a:ext cx="10840496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[Test]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HeroGainsExperienceAfterAttackIfTargetDies()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fakeTarget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Mock&lt;ITarget&gt;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fakeTarget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p.Health)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.Returns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fakeTarget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p.GiveExperience()).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(20);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fakeTarget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.Setup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(p =&gt; p.IsDead()).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Mock&lt;IWeapon&gt;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fakeWeapon = new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Mock&lt;IWeapon&gt;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 hero = new Hero("Pesho", fakeWeapon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hero.Attack(fakeTarget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.Object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Assert.That(hero.Experience, Is.EqualTo(20));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319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Unit Testing </a:t>
            </a:r>
            <a:r>
              <a:rPr lang="en-US" sz="3200" dirty="0"/>
              <a:t>helps us build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solid code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  <a:r>
              <a:rPr lang="en-US" sz="3200" dirty="0"/>
              <a:t> your unit tests –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3A Pattern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descriptive names</a:t>
            </a:r>
            <a:r>
              <a:rPr lang="en-US" sz="3200" dirty="0"/>
              <a:t> for your tests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Use different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assertions</a:t>
            </a:r>
            <a:r>
              <a:rPr lang="en-US" sz="3200" dirty="0"/>
              <a:t> depending on the situation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Dependency Injection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makes your classes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testable</a:t>
            </a:r>
          </a:p>
          <a:p>
            <a:pPr lvl="1">
              <a:lnSpc>
                <a:spcPct val="100000"/>
              </a:lnSpc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Looses coupling </a:t>
            </a:r>
            <a:r>
              <a:rPr lang="en-US" sz="3000" dirty="0"/>
              <a:t>and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improves design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Mock</a:t>
            </a:r>
            <a:r>
              <a:rPr lang="en-US" sz="3200" dirty="0"/>
              <a:t> objects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isolate tested behavior</a:t>
            </a:r>
          </a:p>
          <a:p>
            <a:pPr marL="358775" indent="-358775">
              <a:lnSpc>
                <a:spcPct val="95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B6A99-4990-4B5C-B27F-B987499E1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957" y="3936298"/>
            <a:ext cx="2739455" cy="23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56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https://softuni.bg/courses/csharp-oop-advanced-high-quality-code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5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6"/>
              </a:rPr>
              <a:t>C# Part 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 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8"/>
              </a:rPr>
              <a:t>C# Part II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7"/>
              </a:rPr>
              <a:t>CC-BY-NC-SA</a:t>
            </a:r>
            <a:r>
              <a:rPr lang="en-US" sz="2000" dirty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9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  <a:tabLst>
                <a:tab pos="292100" algn="l"/>
              </a:tabLs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Exhaustive testing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combinations of inputs and preconditions are usually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almost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infinite number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everything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not feasible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Except for trivial cases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Risk analysis and priorities </a:t>
            </a:r>
            <a:b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/>
              <a:t>should be used </a:t>
            </a:r>
            <a:br>
              <a:rPr lang="en-US" dirty="0"/>
            </a:br>
            <a:r>
              <a:rPr lang="en-US" dirty="0"/>
              <a:t>to focus testing efforts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3612" y="2895600"/>
            <a:ext cx="3505200" cy="3314700"/>
          </a:xfrm>
          <a:prstGeom prst="ellipse">
            <a:avLst/>
          </a:prstGeom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530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Early testing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always preferred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activities shall be started as early as possible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shall be focused on defined objectives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later a bug is found – the more it costs!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 descr="Software Testi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8212" y="3810000"/>
            <a:ext cx="4495800" cy="2651820"/>
          </a:xfrm>
          <a:prstGeom prst="roundRect">
            <a:avLst>
              <a:gd name="adj" fmla="val 4851"/>
            </a:avLst>
          </a:prstGeom>
          <a:effectLst>
            <a:glow rad="101600">
              <a:schemeClr val="tx1">
                <a:alpha val="60000"/>
              </a:schemeClr>
            </a:glo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027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Defect clustering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effort shall be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focused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proportionally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To the expected and later observed defect density of modules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number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of modules </a:t>
            </a:r>
            <a:r>
              <a:rPr lang="en-US" dirty="0"/>
              <a:t>usually contains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most of the defects </a:t>
            </a:r>
            <a:r>
              <a:rPr lang="en-US" dirty="0"/>
              <a:t>discovered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Responsible for most of </a:t>
            </a:r>
            <a:br>
              <a:rPr lang="en-US" dirty="0"/>
            </a:br>
            <a:r>
              <a:rPr lang="en-US" dirty="0"/>
              <a:t>the operational 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61212" y="3810000"/>
            <a:ext cx="2819397" cy="2235645"/>
          </a:xfrm>
          <a:prstGeom prst="roundRect">
            <a:avLst/>
          </a:prstGeom>
          <a:noFill/>
          <a:ln>
            <a:noFill/>
          </a:ln>
          <a:effectLst>
            <a:glow rad="101600">
              <a:schemeClr val="tx1"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Testing Principles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3200" dirty="0"/>
              <a:t>Pesticide paradox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Same tests repeated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 and over again</a:t>
            </a:r>
            <a:r>
              <a:rPr lang="en-US" dirty="0"/>
              <a:t> tend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lose their effectiveness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Previously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undetected</a:t>
            </a:r>
            <a:r>
              <a:rPr lang="en-US" sz="3400" dirty="0"/>
              <a:t> defects remain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undiscovered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and modified test cases </a:t>
            </a:r>
            <a:br>
              <a:rPr lang="en-US" dirty="0"/>
            </a:br>
            <a:r>
              <a:rPr lang="en-US" dirty="0"/>
              <a:t>should be developed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330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123" name="Picture 3" descr="C:\Users\ogeorgiev\Desktop\spray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0718" y="3657600"/>
            <a:ext cx="3279494" cy="2590800"/>
          </a:xfrm>
          <a:prstGeom prst="rect">
            <a:avLst/>
          </a:prstGeom>
          <a:noFill/>
          <a:effectLst>
            <a:glow rad="101600">
              <a:schemeClr val="tx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9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11928</TotalTime>
  <Words>2617</Words>
  <Application>Microsoft Office PowerPoint</Application>
  <PresentationFormat>Custom</PresentationFormat>
  <Paragraphs>692</Paragraphs>
  <Slides>59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Consolas</vt:lpstr>
      <vt:lpstr>Wingdings</vt:lpstr>
      <vt:lpstr>Wingdings 2</vt:lpstr>
      <vt:lpstr>SoftUni 16x9</vt:lpstr>
      <vt:lpstr>Unit Testing</vt:lpstr>
      <vt:lpstr>Table of Contents</vt:lpstr>
      <vt:lpstr>Questions</vt:lpstr>
      <vt:lpstr>Seven Testing Principles</vt:lpstr>
      <vt:lpstr>Seven Testing Principles</vt:lpstr>
      <vt:lpstr>Seven Testing Principles (2)</vt:lpstr>
      <vt:lpstr>Seven Testing Principles (3)</vt:lpstr>
      <vt:lpstr>Seven Testing Principles (4)</vt:lpstr>
      <vt:lpstr>Seven Testing Principles (5)</vt:lpstr>
      <vt:lpstr>Seven Testing Principles (6)</vt:lpstr>
      <vt:lpstr>Seven Testing Principles (7)</vt:lpstr>
      <vt:lpstr>What is Unit Testing</vt:lpstr>
      <vt:lpstr>Manual Testing</vt:lpstr>
      <vt:lpstr>Moving Away from Manual Testing</vt:lpstr>
      <vt:lpstr>Automated Testing</vt:lpstr>
      <vt:lpstr>NUnit 3.0</vt:lpstr>
      <vt:lpstr>NUnit</vt:lpstr>
      <vt:lpstr>Nunit vs MSTest</vt:lpstr>
      <vt:lpstr>Problem: NUnit Test</vt:lpstr>
      <vt:lpstr>Solution: NUnit Test(2)</vt:lpstr>
      <vt:lpstr>Solution: NUnit Test(2)</vt:lpstr>
      <vt:lpstr>Solution: NUnit Test (3)</vt:lpstr>
      <vt:lpstr>What is AAA Testing Pattern</vt:lpstr>
      <vt:lpstr>3A Pattern</vt:lpstr>
      <vt:lpstr>Problem: Test Axe</vt:lpstr>
      <vt:lpstr>Solution: Test Axe</vt:lpstr>
      <vt:lpstr>Solution: Test Axe (2)</vt:lpstr>
      <vt:lpstr>Problem: Test Dummy</vt:lpstr>
      <vt:lpstr>Solution: Test Dummy</vt:lpstr>
      <vt:lpstr>Unit Testing Best Practices</vt:lpstr>
      <vt:lpstr>Asserts</vt:lpstr>
      <vt:lpstr>Asserts (2)</vt:lpstr>
      <vt:lpstr>Assertion Messages</vt:lpstr>
      <vt:lpstr>Magic Numbers</vt:lpstr>
      <vt:lpstr>Don't Repeat Yourself</vt:lpstr>
      <vt:lpstr>Naming Test Methods</vt:lpstr>
      <vt:lpstr>Problem: Refactor Tests</vt:lpstr>
      <vt:lpstr>Solution: Refactor Tests</vt:lpstr>
      <vt:lpstr>Solution: Refactor Tests (2)</vt:lpstr>
      <vt:lpstr>Dependencies</vt:lpstr>
      <vt:lpstr>Coupling and Testing</vt:lpstr>
      <vt:lpstr>Coupling and Testing (2)</vt:lpstr>
      <vt:lpstr>Dependency Injection</vt:lpstr>
      <vt:lpstr>Goal: Isolating Test Behavior</vt:lpstr>
      <vt:lpstr>Problem: Fake Axe and Dummy</vt:lpstr>
      <vt:lpstr>Solution: Fake Axe and Dummy</vt:lpstr>
      <vt:lpstr>Solution: Fake Axe and Dummy (2)</vt:lpstr>
      <vt:lpstr>Solution: Fake Axe and Dummy (3)</vt:lpstr>
      <vt:lpstr>Solution: Fake Axe and Dummy (4)</vt:lpstr>
      <vt:lpstr>Fake Implementations</vt:lpstr>
      <vt:lpstr>Mocking</vt:lpstr>
      <vt:lpstr>Moq Library</vt:lpstr>
      <vt:lpstr>Mocking Example</vt:lpstr>
      <vt:lpstr>Problem: Mocking</vt:lpstr>
      <vt:lpstr>Solution: Mocking</vt:lpstr>
      <vt:lpstr>Summary</vt:lpstr>
      <vt:lpstr>Unit Testing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University</dc:title>
  <dc:subject>Software Development Course</dc:subject>
  <dc:creator>Software University Foundation</dc:creator>
  <cp:keywords>C#, programming, course, SoftUni, Software University</cp:keywords>
  <dc:description>Software University Foundation - http://softuni.org</dc:description>
  <cp:lastModifiedBy>Antoniya Atanasova</cp:lastModifiedBy>
  <cp:revision>312</cp:revision>
  <dcterms:created xsi:type="dcterms:W3CDTF">2014-01-02T17:00:34Z</dcterms:created>
  <dcterms:modified xsi:type="dcterms:W3CDTF">2018-04-18T11:55:34Z</dcterms:modified>
  <cp:category>programming, software engineering, quality code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